
<file path=[Content_Types].xml><?xml version="1.0" encoding="utf-8"?>
<Types xmlns="http://schemas.openxmlformats.org/package/2006/content-types">
  <!--cleaned_by_fortinet-->
  <Override PartName="/ppt/media/fortinet_alert_1.png" ContentType="image/png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98" r:id="rId4"/>
    <p:sldId id="284" r:id="rId5"/>
    <p:sldId id="299" r:id="rId6"/>
    <p:sldId id="310" r:id="rId7"/>
    <p:sldId id="308" r:id="rId8"/>
    <p:sldId id="300" r:id="rId9"/>
    <p:sldId id="301" r:id="rId10"/>
    <p:sldId id="309" r:id="rId11"/>
    <p:sldId id="302" r:id="rId12"/>
    <p:sldId id="303" r:id="rId13"/>
    <p:sldId id="304" r:id="rId14"/>
    <p:sldId id="305" r:id="rId15"/>
    <p:sldId id="306" r:id="rId16"/>
    <p:sldId id="307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CC"/>
    <a:srgbClr val="3333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0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F76782F-5231-4C45-9156-5683CC634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0C794-4D84-47B9-8FD9-BCC8C939DCFE}" type="slidenum">
              <a:rPr lang="en-US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39129-947A-4B11-A489-BE5D9AB5C1D3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39129-947A-4B11-A489-BE5D9AB5C1D3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CC787-0CAC-441D-AF03-95EC5277EDF3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2B134-27D0-427F-AF28-67ACA692D91F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314C-79B4-46C5-82B9-831309C4D67E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2FFC-91F8-4F85-91F0-EC3076562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F026-3B82-4601-B595-A4944DA36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DA77-F84C-46DB-8294-99A86D0B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85C1-D4C8-4391-8902-F6EA82CEF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996C8-CC74-4276-9CEE-3E3BBE3B9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514600" cy="304800"/>
          </a:xfrm>
        </p:spPr>
        <p:txBody>
          <a:bodyPr/>
          <a:lstStyle>
            <a:lvl1pPr>
              <a:defRPr sz="1600" baseline="0" dirty="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An ISO 9001:2008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aseline="0" dirty="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www.ospl.in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AF02B8-9F73-4147-9195-0407E5CF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2A7C-0D85-4CD9-9EE9-3A61C1B4F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CB04-EE05-4BE9-A68C-9A8C99F6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345B-751E-4E4D-AAE7-2C0E082E5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E497-625C-4D06-B4CE-019269F0B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3B9E-5970-4155-A69C-B3C309356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32A8-EFB4-47C1-A220-81DE3CD18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8F628-93CE-4E19-9BDD-3115893BD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2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An ISO 9001:2000 company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2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www.optimizedsolutions.in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7222C917-5F31-479E-8C6F-0BD0130B1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png"/><Relationship Id="rId14" Type="http://schemas.openxmlformats.org/officeDocument/2006/relationships/image" Target="../media/image38.jpeg"/><Relationship Id="rId1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png"/><Relationship Id="rId10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
<Relationships xmlns="http://schemas.openxmlformats.org/package/2006/relationships">
	<Relationship Id="rId3" Type="http://schemas.openxmlformats.org/officeDocument/2006/relationships/image" Target="../media/image2.jpeg"/>
	<Relationship Id="rId4" Type="http://schemas.openxmlformats.org/officeDocument/2006/relationships/image" Target="../media/image3.jpeg"/>
	<Relationship Id="rId5" Type="http://schemas.openxmlformats.org/officeDocument/2006/relationships/image" Target="../media/image4.jpeg"/>
	<Relationship Id="rId6" Type="http://schemas.openxmlformats.org/officeDocument/2006/relationships/hyperlink" Target="http://?" TargetMode="External"/>
	<Relationship Id="rId7" Type="http://schemas.openxmlformats.org/officeDocument/2006/relationships/image" Target="../media/image5.png"/>
	<Relationship Id="rId8" Type="http://schemas.openxmlformats.org/officeDocument/2006/relationships/image" Target="../media/image6.jpeg"/>
	<Relationship Id="rId1" Type="http://schemas.openxmlformats.org/officeDocument/2006/relationships/slideLayout" Target="../slideLayouts/slideLayout2.xml"/>
	<Relationship Id="rId2" Type="http://schemas.openxmlformats.org/officeDocument/2006/relationships/notesSlide" Target="../notesSlides/notesSlide2.xml"/>
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High Speed Control System with </a:t>
            </a:r>
            <a:r>
              <a:rPr lang="en-US" dirty="0" err="1" smtClean="0">
                <a:solidFill>
                  <a:schemeClr val="accent2"/>
                </a:solidFill>
                <a:latin typeface="Book Antiqua" pitchFamily="18" charset="0"/>
              </a:rPr>
              <a:t>PCIeXpress</a:t>
            </a:r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 &amp; FPGA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400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Sandeep Shah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Optimized Solutions Pvt Ltd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2055" name="Picture 7" descr="logo 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685800" cy="92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808288" y="5313363"/>
            <a:ext cx="3702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PXI Trigger Bus (8 TTL Triggers)</a:t>
            </a: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4114800" y="4037013"/>
            <a:ext cx="0" cy="131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2362200" y="4037013"/>
            <a:ext cx="0" cy="131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1062038" y="4014788"/>
            <a:ext cx="0" cy="1335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6172200" y="4037013"/>
            <a:ext cx="0" cy="131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7391400" y="4014788"/>
            <a:ext cx="0" cy="1335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8662988" y="5259388"/>
            <a:ext cx="328612" cy="414337"/>
          </a:xfrm>
          <a:prstGeom prst="rightArrow">
            <a:avLst>
              <a:gd name="adj1" fmla="val 75009"/>
              <a:gd name="adj2" fmla="val 10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blackWhite">
          <a:xfrm>
            <a:off x="581025" y="2451100"/>
            <a:ext cx="1087438" cy="15732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1676400" y="914400"/>
            <a:ext cx="9715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Star </a:t>
            </a:r>
          </a:p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Trigger</a:t>
            </a: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2587625" y="228600"/>
            <a:ext cx="5105400" cy="2286000"/>
            <a:chOff x="1872" y="240"/>
            <a:chExt cx="3216" cy="1440"/>
          </a:xfrm>
        </p:grpSpPr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2872" y="240"/>
              <a:ext cx="1212" cy="37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88000"/>
                </a:lnSpc>
              </a:pPr>
              <a:r>
                <a:rPr lang="en-US" sz="1800" b="1">
                  <a:latin typeface="Arial" pitchFamily="34" charset="0"/>
                </a:rPr>
                <a:t>100 MHz</a:t>
              </a:r>
            </a:p>
            <a:p>
              <a:pPr>
                <a:lnSpc>
                  <a:spcPct val="88000"/>
                </a:lnSpc>
              </a:pPr>
              <a:r>
                <a:rPr lang="en-US" sz="1800" b="1">
                  <a:latin typeface="Arial" pitchFamily="34" charset="0"/>
                </a:rPr>
                <a:t>Differential CLK</a:t>
              </a:r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H="1">
              <a:off x="1872" y="384"/>
              <a:ext cx="100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1872" y="384"/>
              <a:ext cx="0" cy="12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2688" y="480"/>
              <a:ext cx="19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2688" y="480"/>
              <a:ext cx="0" cy="120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 flipH="1">
              <a:off x="4080" y="480"/>
              <a:ext cx="19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 flipH="1">
              <a:off x="4272" y="480"/>
              <a:ext cx="0" cy="120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 flipH="1">
              <a:off x="4080" y="384"/>
              <a:ext cx="100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H="1">
              <a:off x="5088" y="384"/>
              <a:ext cx="0" cy="12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23"/>
          <p:cNvGrpSpPr>
            <a:grpSpLocks/>
          </p:cNvGrpSpPr>
          <p:nvPr/>
        </p:nvGrpSpPr>
        <p:grpSpPr bwMode="auto">
          <a:xfrm>
            <a:off x="2511425" y="4011613"/>
            <a:ext cx="5251450" cy="901700"/>
            <a:chOff x="1824" y="2623"/>
            <a:chExt cx="3308" cy="568"/>
          </a:xfrm>
        </p:grpSpPr>
        <p:grpSp>
          <p:nvGrpSpPr>
            <p:cNvPr id="60" name="Group 24"/>
            <p:cNvGrpSpPr>
              <a:grpSpLocks/>
            </p:cNvGrpSpPr>
            <p:nvPr/>
          </p:nvGrpSpPr>
          <p:grpSpPr bwMode="auto">
            <a:xfrm>
              <a:off x="2021" y="2623"/>
              <a:ext cx="728" cy="298"/>
              <a:chOff x="2021" y="2543"/>
              <a:chExt cx="728" cy="298"/>
            </a:xfrm>
          </p:grpSpPr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 flipV="1">
                <a:off x="2021" y="2765"/>
                <a:ext cx="728" cy="4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26"/>
              <p:cNvSpPr>
                <a:spLocks noChangeShapeType="1"/>
              </p:cNvSpPr>
              <p:nvPr/>
            </p:nvSpPr>
            <p:spPr bwMode="auto">
              <a:xfrm>
                <a:off x="2023" y="2544"/>
                <a:ext cx="1" cy="223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>
                <a:off x="2653" y="2543"/>
                <a:ext cx="1" cy="29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28"/>
              <p:cNvSpPr>
                <a:spLocks noChangeShapeType="1"/>
              </p:cNvSpPr>
              <p:nvPr/>
            </p:nvSpPr>
            <p:spPr bwMode="auto">
              <a:xfrm>
                <a:off x="2051" y="2544"/>
                <a:ext cx="1" cy="267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29"/>
              <p:cNvSpPr>
                <a:spLocks noChangeShapeType="1"/>
              </p:cNvSpPr>
              <p:nvPr/>
            </p:nvSpPr>
            <p:spPr bwMode="auto">
              <a:xfrm>
                <a:off x="2083" y="2546"/>
                <a:ext cx="1" cy="29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 flipV="1">
                <a:off x="2053" y="2798"/>
                <a:ext cx="649" cy="3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>
                <a:off x="2085" y="2833"/>
                <a:ext cx="564" cy="4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2697" y="2543"/>
                <a:ext cx="1" cy="26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3"/>
              <p:cNvSpPr>
                <a:spLocks noChangeShapeType="1"/>
              </p:cNvSpPr>
              <p:nvPr/>
            </p:nvSpPr>
            <p:spPr bwMode="auto">
              <a:xfrm>
                <a:off x="2741" y="2543"/>
                <a:ext cx="1" cy="231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Line 34"/>
            <p:cNvSpPr>
              <a:spLocks noChangeShapeType="1"/>
            </p:cNvSpPr>
            <p:nvPr/>
          </p:nvSpPr>
          <p:spPr bwMode="auto">
            <a:xfrm>
              <a:off x="1920" y="2626"/>
              <a:ext cx="1" cy="35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>
              <a:off x="4231" y="2624"/>
              <a:ext cx="5" cy="43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>
              <a:off x="1948" y="2626"/>
              <a:ext cx="5" cy="39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7"/>
            <p:cNvSpPr>
              <a:spLocks noChangeShapeType="1"/>
            </p:cNvSpPr>
            <p:nvPr/>
          </p:nvSpPr>
          <p:spPr bwMode="auto">
            <a:xfrm>
              <a:off x="1980" y="2629"/>
              <a:ext cx="1" cy="43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 flipV="1">
              <a:off x="1912" y="2992"/>
              <a:ext cx="24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 flipV="1">
              <a:off x="1944" y="3022"/>
              <a:ext cx="2327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1976" y="3052"/>
              <a:ext cx="2256" cy="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4275" y="2624"/>
              <a:ext cx="5" cy="40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42"/>
            <p:cNvSpPr>
              <a:spLocks noChangeShapeType="1"/>
            </p:cNvSpPr>
            <p:nvPr/>
          </p:nvSpPr>
          <p:spPr bwMode="auto">
            <a:xfrm>
              <a:off x="4319" y="2624"/>
              <a:ext cx="1" cy="37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 flipH="1">
              <a:off x="1829" y="2626"/>
              <a:ext cx="3" cy="48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>
              <a:off x="1854" y="2626"/>
              <a:ext cx="4" cy="51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45"/>
            <p:cNvSpPr>
              <a:spLocks noChangeShapeType="1"/>
            </p:cNvSpPr>
            <p:nvPr/>
          </p:nvSpPr>
          <p:spPr bwMode="auto">
            <a:xfrm>
              <a:off x="1879" y="2631"/>
              <a:ext cx="1" cy="55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46"/>
            <p:cNvSpPr>
              <a:spLocks noChangeShapeType="1"/>
            </p:cNvSpPr>
            <p:nvPr/>
          </p:nvSpPr>
          <p:spPr bwMode="auto">
            <a:xfrm>
              <a:off x="1824" y="3120"/>
              <a:ext cx="3308" cy="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7"/>
            <p:cNvSpPr>
              <a:spLocks noChangeShapeType="1"/>
            </p:cNvSpPr>
            <p:nvPr/>
          </p:nvSpPr>
          <p:spPr bwMode="auto">
            <a:xfrm>
              <a:off x="1856" y="3150"/>
              <a:ext cx="3236" cy="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8"/>
            <p:cNvSpPr>
              <a:spLocks noChangeShapeType="1"/>
            </p:cNvSpPr>
            <p:nvPr/>
          </p:nvSpPr>
          <p:spPr bwMode="auto">
            <a:xfrm>
              <a:off x="1888" y="3180"/>
              <a:ext cx="3160" cy="1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49"/>
            <p:cNvSpPr>
              <a:spLocks noChangeShapeType="1"/>
            </p:cNvSpPr>
            <p:nvPr/>
          </p:nvSpPr>
          <p:spPr bwMode="auto">
            <a:xfrm>
              <a:off x="5043" y="2628"/>
              <a:ext cx="5" cy="56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5087" y="2628"/>
              <a:ext cx="5" cy="51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>
              <a:off x="5131" y="2628"/>
              <a:ext cx="0" cy="49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52"/>
            <p:cNvSpPr>
              <a:spLocks noChangeArrowheads="1"/>
            </p:cNvSpPr>
            <p:nvPr/>
          </p:nvSpPr>
          <p:spPr bwMode="auto">
            <a:xfrm>
              <a:off x="2876" y="2640"/>
              <a:ext cx="122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88000"/>
                </a:lnSpc>
              </a:pPr>
              <a:r>
                <a:rPr lang="en-US" sz="1800" b="1">
                  <a:latin typeface="Arial" pitchFamily="34" charset="0"/>
                </a:rPr>
                <a:t>Differential Star </a:t>
              </a:r>
            </a:p>
            <a:p>
              <a:pPr>
                <a:lnSpc>
                  <a:spcPct val="88000"/>
                </a:lnSpc>
              </a:pPr>
              <a:r>
                <a:rPr lang="en-US" sz="1800" b="1">
                  <a:latin typeface="Arial" pitchFamily="34" charset="0"/>
                </a:rPr>
                <a:t>Triggers</a:t>
              </a:r>
            </a:p>
          </p:txBody>
        </p:sp>
      </p:grpSp>
      <p:sp>
        <p:nvSpPr>
          <p:cNvPr id="89" name="Rectangle 53"/>
          <p:cNvSpPr>
            <a:spLocks noChangeArrowheads="1"/>
          </p:cNvSpPr>
          <p:nvPr/>
        </p:nvSpPr>
        <p:spPr bwMode="auto">
          <a:xfrm>
            <a:off x="349250" y="254000"/>
            <a:ext cx="1441450" cy="320675"/>
          </a:xfrm>
          <a:prstGeom prst="rect">
            <a:avLst/>
          </a:prstGeom>
          <a:solidFill>
            <a:srgbClr val="33CC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88000"/>
              </a:lnSpc>
            </a:pPr>
            <a:r>
              <a:rPr lang="en-US" sz="1600" b="1" dirty="0">
                <a:latin typeface="Arial" pitchFamily="34" charset="0"/>
              </a:rPr>
              <a:t>PXI</a:t>
            </a:r>
          </a:p>
        </p:txBody>
      </p:sp>
      <p:sp>
        <p:nvSpPr>
          <p:cNvPr id="90" name="Rectangle 54"/>
          <p:cNvSpPr>
            <a:spLocks noChangeArrowheads="1"/>
          </p:cNvSpPr>
          <p:nvPr/>
        </p:nvSpPr>
        <p:spPr bwMode="auto">
          <a:xfrm>
            <a:off x="349250" y="711200"/>
            <a:ext cx="1479550" cy="3206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88000"/>
              </a:lnSpc>
            </a:pPr>
            <a:r>
              <a:rPr lang="en-US" sz="1600" b="1">
                <a:latin typeface="Arial" pitchFamily="34" charset="0"/>
              </a:rPr>
              <a:t>PXI Express</a:t>
            </a:r>
          </a:p>
        </p:txBody>
      </p:sp>
      <p:grpSp>
        <p:nvGrpSpPr>
          <p:cNvPr id="91" name="Group 55"/>
          <p:cNvGrpSpPr>
            <a:grpSpLocks/>
          </p:cNvGrpSpPr>
          <p:nvPr/>
        </p:nvGrpSpPr>
        <p:grpSpPr bwMode="auto">
          <a:xfrm>
            <a:off x="2892425" y="974725"/>
            <a:ext cx="4648200" cy="2378075"/>
            <a:chOff x="2016" y="710"/>
            <a:chExt cx="2928" cy="1498"/>
          </a:xfrm>
        </p:grpSpPr>
        <p:sp>
          <p:nvSpPr>
            <p:cNvPr id="92" name="Line 56"/>
            <p:cNvSpPr>
              <a:spLocks noChangeShapeType="1"/>
            </p:cNvSpPr>
            <p:nvPr/>
          </p:nvSpPr>
          <p:spPr bwMode="auto">
            <a:xfrm flipH="1">
              <a:off x="2832" y="864"/>
              <a:ext cx="0" cy="81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57"/>
            <p:cNvGrpSpPr>
              <a:grpSpLocks/>
            </p:cNvGrpSpPr>
            <p:nvPr/>
          </p:nvGrpSpPr>
          <p:grpSpPr bwMode="auto">
            <a:xfrm>
              <a:off x="2016" y="710"/>
              <a:ext cx="2928" cy="1498"/>
              <a:chOff x="2016" y="710"/>
              <a:chExt cx="2928" cy="1498"/>
            </a:xfrm>
          </p:grpSpPr>
          <p:sp>
            <p:nvSpPr>
              <p:cNvPr id="94" name="Text Box 58"/>
              <p:cNvSpPr txBox="1">
                <a:spLocks noChangeArrowheads="1"/>
              </p:cNvSpPr>
              <p:nvPr/>
            </p:nvSpPr>
            <p:spPr bwMode="auto">
              <a:xfrm>
                <a:off x="2016" y="1920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Arial" pitchFamily="34" charset="0"/>
                  </a:rPr>
                  <a:t>SYNC Control</a:t>
                </a:r>
              </a:p>
            </p:txBody>
          </p:sp>
          <p:sp>
            <p:nvSpPr>
              <p:cNvPr id="95" name="Line 59"/>
              <p:cNvSpPr>
                <a:spLocks noChangeShapeType="1"/>
              </p:cNvSpPr>
              <p:nvPr/>
            </p:nvSpPr>
            <p:spPr bwMode="auto">
              <a:xfrm flipH="1">
                <a:off x="211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60"/>
              <p:cNvSpPr>
                <a:spLocks noChangeShapeType="1"/>
              </p:cNvSpPr>
              <p:nvPr/>
            </p:nvSpPr>
            <p:spPr bwMode="auto">
              <a:xfrm flipH="1">
                <a:off x="2016" y="768"/>
                <a:ext cx="0" cy="91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61"/>
              <p:cNvSpPr>
                <a:spLocks noChangeShapeType="1"/>
              </p:cNvSpPr>
              <p:nvPr/>
            </p:nvSpPr>
            <p:spPr bwMode="auto">
              <a:xfrm flipH="1">
                <a:off x="2016" y="768"/>
                <a:ext cx="105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62"/>
              <p:cNvSpPr>
                <a:spLocks noChangeShapeType="1"/>
              </p:cNvSpPr>
              <p:nvPr/>
            </p:nvSpPr>
            <p:spPr bwMode="auto">
              <a:xfrm flipH="1">
                <a:off x="4944" y="768"/>
                <a:ext cx="0" cy="91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63"/>
              <p:cNvSpPr>
                <a:spLocks noChangeShapeType="1"/>
              </p:cNvSpPr>
              <p:nvPr/>
            </p:nvSpPr>
            <p:spPr bwMode="auto">
              <a:xfrm flipH="1">
                <a:off x="4080" y="768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64"/>
              <p:cNvSpPr>
                <a:spLocks noChangeShapeType="1"/>
              </p:cNvSpPr>
              <p:nvPr/>
            </p:nvSpPr>
            <p:spPr bwMode="auto">
              <a:xfrm flipH="1">
                <a:off x="2832" y="864"/>
                <a:ext cx="129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65"/>
              <p:cNvSpPr>
                <a:spLocks noChangeShapeType="1"/>
              </p:cNvSpPr>
              <p:nvPr/>
            </p:nvSpPr>
            <p:spPr bwMode="auto">
              <a:xfrm>
                <a:off x="4128" y="864"/>
                <a:ext cx="0" cy="81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66"/>
              <p:cNvSpPr>
                <a:spLocks noChangeArrowheads="1"/>
              </p:cNvSpPr>
              <p:nvPr/>
            </p:nvSpPr>
            <p:spPr bwMode="auto">
              <a:xfrm>
                <a:off x="2880" y="710"/>
                <a:ext cx="1200" cy="202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8000"/>
                  </a:lnSpc>
                </a:pPr>
                <a:r>
                  <a:rPr lang="en-US" sz="1600" b="1">
                    <a:latin typeface="Arial" pitchFamily="34" charset="0"/>
                  </a:rPr>
                  <a:t>SYNC100</a:t>
                </a:r>
              </a:p>
            </p:txBody>
          </p:sp>
          <p:sp>
            <p:nvSpPr>
              <p:cNvPr id="103" name="Line 67"/>
              <p:cNvSpPr>
                <a:spLocks noChangeShapeType="1"/>
              </p:cNvSpPr>
              <p:nvPr/>
            </p:nvSpPr>
            <p:spPr bwMode="auto">
              <a:xfrm flipH="1">
                <a:off x="2208" y="1008"/>
                <a:ext cx="0" cy="91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68"/>
              <p:cNvSpPr>
                <a:spLocks noChangeShapeType="1"/>
              </p:cNvSpPr>
              <p:nvPr/>
            </p:nvSpPr>
            <p:spPr bwMode="auto">
              <a:xfrm flipH="1">
                <a:off x="2208" y="1008"/>
                <a:ext cx="1248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69"/>
              <p:cNvSpPr>
                <a:spLocks noChangeShapeType="1"/>
              </p:cNvSpPr>
              <p:nvPr/>
            </p:nvSpPr>
            <p:spPr bwMode="auto">
              <a:xfrm flipH="1">
                <a:off x="3456" y="91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stealth" w="lg" len="med"/>
                <a:tailEnd type="none" w="lg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" name="Line 70"/>
          <p:cNvSpPr>
            <a:spLocks noChangeShapeType="1"/>
          </p:cNvSpPr>
          <p:nvPr/>
        </p:nvSpPr>
        <p:spPr bwMode="auto">
          <a:xfrm>
            <a:off x="8382000" y="4013200"/>
            <a:ext cx="0" cy="1335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" name="Group 71"/>
          <p:cNvGrpSpPr>
            <a:grpSpLocks/>
          </p:cNvGrpSpPr>
          <p:nvPr/>
        </p:nvGrpSpPr>
        <p:grpSpPr bwMode="auto">
          <a:xfrm>
            <a:off x="2709863" y="1816100"/>
            <a:ext cx="5748337" cy="698500"/>
            <a:chOff x="1707" y="1192"/>
            <a:chExt cx="3621" cy="440"/>
          </a:xfrm>
        </p:grpSpPr>
        <p:sp>
          <p:nvSpPr>
            <p:cNvPr id="108" name="Freeform 72"/>
            <p:cNvSpPr>
              <a:spLocks/>
            </p:cNvSpPr>
            <p:nvPr/>
          </p:nvSpPr>
          <p:spPr bwMode="auto">
            <a:xfrm>
              <a:off x="1707" y="1192"/>
              <a:ext cx="1336" cy="422"/>
            </a:xfrm>
            <a:custGeom>
              <a:avLst/>
              <a:gdLst/>
              <a:ahLst/>
              <a:cxnLst>
                <a:cxn ang="0">
                  <a:pos x="1335" y="0"/>
                </a:cxn>
                <a:cxn ang="0">
                  <a:pos x="1335" y="171"/>
                </a:cxn>
                <a:cxn ang="0">
                  <a:pos x="0" y="171"/>
                </a:cxn>
                <a:cxn ang="0">
                  <a:pos x="0" y="498"/>
                </a:cxn>
              </a:cxnLst>
              <a:rect l="0" t="0" r="r" b="b"/>
              <a:pathLst>
                <a:path w="1336" h="499">
                  <a:moveTo>
                    <a:pt x="1335" y="0"/>
                  </a:moveTo>
                  <a:lnTo>
                    <a:pt x="1335" y="171"/>
                  </a:lnTo>
                  <a:lnTo>
                    <a:pt x="0" y="171"/>
                  </a:lnTo>
                  <a:lnTo>
                    <a:pt x="0" y="498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3"/>
            <p:cNvSpPr>
              <a:spLocks/>
            </p:cNvSpPr>
            <p:nvPr/>
          </p:nvSpPr>
          <p:spPr bwMode="auto">
            <a:xfrm>
              <a:off x="3447" y="1192"/>
              <a:ext cx="1336" cy="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1"/>
                </a:cxn>
                <a:cxn ang="0">
                  <a:pos x="1335" y="171"/>
                </a:cxn>
                <a:cxn ang="0">
                  <a:pos x="1335" y="498"/>
                </a:cxn>
              </a:cxnLst>
              <a:rect l="0" t="0" r="r" b="b"/>
              <a:pathLst>
                <a:path w="1336" h="499">
                  <a:moveTo>
                    <a:pt x="0" y="0"/>
                  </a:moveTo>
                  <a:lnTo>
                    <a:pt x="0" y="171"/>
                  </a:lnTo>
                  <a:lnTo>
                    <a:pt x="1335" y="171"/>
                  </a:lnTo>
                  <a:lnTo>
                    <a:pt x="1335" y="498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74"/>
            <p:cNvSpPr>
              <a:spLocks/>
            </p:cNvSpPr>
            <p:nvPr/>
          </p:nvSpPr>
          <p:spPr bwMode="auto">
            <a:xfrm>
              <a:off x="2524" y="1192"/>
              <a:ext cx="624" cy="437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623" y="297"/>
                </a:cxn>
                <a:cxn ang="0">
                  <a:pos x="0" y="297"/>
                </a:cxn>
                <a:cxn ang="0">
                  <a:pos x="0" y="550"/>
                </a:cxn>
              </a:cxnLst>
              <a:rect l="0" t="0" r="r" b="b"/>
              <a:pathLst>
                <a:path w="624" h="551">
                  <a:moveTo>
                    <a:pt x="623" y="0"/>
                  </a:moveTo>
                  <a:lnTo>
                    <a:pt x="623" y="297"/>
                  </a:lnTo>
                  <a:lnTo>
                    <a:pt x="0" y="297"/>
                  </a:lnTo>
                  <a:lnTo>
                    <a:pt x="0" y="550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75"/>
            <p:cNvSpPr>
              <a:spLocks/>
            </p:cNvSpPr>
            <p:nvPr/>
          </p:nvSpPr>
          <p:spPr bwMode="auto">
            <a:xfrm>
              <a:off x="3356" y="1192"/>
              <a:ext cx="624" cy="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4"/>
                </a:cxn>
                <a:cxn ang="0">
                  <a:pos x="623" y="304"/>
                </a:cxn>
                <a:cxn ang="0">
                  <a:pos x="623" y="563"/>
                </a:cxn>
              </a:cxnLst>
              <a:rect l="0" t="0" r="r" b="b"/>
              <a:pathLst>
                <a:path w="624" h="564">
                  <a:moveTo>
                    <a:pt x="0" y="0"/>
                  </a:moveTo>
                  <a:lnTo>
                    <a:pt x="0" y="304"/>
                  </a:lnTo>
                  <a:lnTo>
                    <a:pt x="623" y="304"/>
                  </a:lnTo>
                  <a:lnTo>
                    <a:pt x="623" y="563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76"/>
            <p:cNvSpPr>
              <a:spLocks noChangeShapeType="1"/>
            </p:cNvSpPr>
            <p:nvPr/>
          </p:nvSpPr>
          <p:spPr bwMode="auto">
            <a:xfrm flipV="1">
              <a:off x="2023" y="1337"/>
              <a:ext cx="91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stealth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77"/>
            <p:cNvSpPr>
              <a:spLocks/>
            </p:cNvSpPr>
            <p:nvPr/>
          </p:nvSpPr>
          <p:spPr bwMode="auto">
            <a:xfrm>
              <a:off x="3408" y="1248"/>
              <a:ext cx="1920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1"/>
                </a:cxn>
                <a:cxn ang="0">
                  <a:pos x="1335" y="171"/>
                </a:cxn>
                <a:cxn ang="0">
                  <a:pos x="1335" y="498"/>
                </a:cxn>
              </a:cxnLst>
              <a:rect l="0" t="0" r="r" b="b"/>
              <a:pathLst>
                <a:path w="1336" h="499">
                  <a:moveTo>
                    <a:pt x="0" y="0"/>
                  </a:moveTo>
                  <a:lnTo>
                    <a:pt x="0" y="171"/>
                  </a:lnTo>
                  <a:lnTo>
                    <a:pt x="1335" y="171"/>
                  </a:lnTo>
                  <a:lnTo>
                    <a:pt x="1335" y="498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Rectangle 78"/>
          <p:cNvSpPr>
            <a:spLocks noChangeArrowheads="1"/>
          </p:cNvSpPr>
          <p:nvPr/>
        </p:nvSpPr>
        <p:spPr bwMode="auto">
          <a:xfrm>
            <a:off x="4660900" y="1747838"/>
            <a:ext cx="984250" cy="587375"/>
          </a:xfrm>
          <a:prstGeom prst="rect">
            <a:avLst/>
          </a:prstGeom>
          <a:solidFill>
            <a:srgbClr val="33CC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10 MHz</a:t>
            </a:r>
          </a:p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CLK</a:t>
            </a:r>
          </a:p>
        </p:txBody>
      </p:sp>
      <p:grpSp>
        <p:nvGrpSpPr>
          <p:cNvPr id="115" name="Group 79"/>
          <p:cNvGrpSpPr>
            <a:grpSpLocks/>
          </p:cNvGrpSpPr>
          <p:nvPr/>
        </p:nvGrpSpPr>
        <p:grpSpPr bwMode="auto">
          <a:xfrm>
            <a:off x="1752600" y="1524000"/>
            <a:ext cx="6553200" cy="1905000"/>
            <a:chOff x="1104" y="1008"/>
            <a:chExt cx="4128" cy="1200"/>
          </a:xfrm>
        </p:grpSpPr>
        <p:sp>
          <p:nvSpPr>
            <p:cNvPr id="116" name="Freeform 80"/>
            <p:cNvSpPr>
              <a:spLocks/>
            </p:cNvSpPr>
            <p:nvPr/>
          </p:nvSpPr>
          <p:spPr bwMode="auto">
            <a:xfrm>
              <a:off x="1277" y="1172"/>
              <a:ext cx="1089" cy="851"/>
            </a:xfrm>
            <a:custGeom>
              <a:avLst/>
              <a:gdLst/>
              <a:ahLst/>
              <a:cxnLst>
                <a:cxn ang="0">
                  <a:pos x="177" y="850"/>
                </a:cxn>
                <a:cxn ang="0">
                  <a:pos x="0" y="850"/>
                </a:cxn>
                <a:cxn ang="0">
                  <a:pos x="0" y="0"/>
                </a:cxn>
                <a:cxn ang="0">
                  <a:pos x="1088" y="0"/>
                </a:cxn>
                <a:cxn ang="0">
                  <a:pos x="1088" y="476"/>
                </a:cxn>
                <a:cxn ang="0">
                  <a:pos x="1088" y="489"/>
                </a:cxn>
              </a:cxnLst>
              <a:rect l="0" t="0" r="r" b="b"/>
              <a:pathLst>
                <a:path w="1089" h="851">
                  <a:moveTo>
                    <a:pt x="177" y="850"/>
                  </a:moveTo>
                  <a:lnTo>
                    <a:pt x="0" y="850"/>
                  </a:lnTo>
                  <a:lnTo>
                    <a:pt x="0" y="0"/>
                  </a:lnTo>
                  <a:lnTo>
                    <a:pt x="1088" y="0"/>
                  </a:lnTo>
                  <a:lnTo>
                    <a:pt x="1088" y="476"/>
                  </a:lnTo>
                  <a:lnTo>
                    <a:pt x="1088" y="489"/>
                  </a:lnTo>
                </a:path>
              </a:pathLst>
            </a:custGeom>
            <a:noFill/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81"/>
            <p:cNvSpPr>
              <a:spLocks/>
            </p:cNvSpPr>
            <p:nvPr/>
          </p:nvSpPr>
          <p:spPr bwMode="auto">
            <a:xfrm>
              <a:off x="1227" y="1122"/>
              <a:ext cx="2602" cy="963"/>
            </a:xfrm>
            <a:custGeom>
              <a:avLst/>
              <a:gdLst/>
              <a:ahLst/>
              <a:cxnLst>
                <a:cxn ang="0">
                  <a:pos x="238" y="962"/>
                </a:cxn>
                <a:cxn ang="0">
                  <a:pos x="0" y="962"/>
                </a:cxn>
                <a:cxn ang="0">
                  <a:pos x="0" y="0"/>
                </a:cxn>
                <a:cxn ang="0">
                  <a:pos x="2601" y="0"/>
                </a:cxn>
                <a:cxn ang="0">
                  <a:pos x="2601" y="521"/>
                </a:cxn>
              </a:cxnLst>
              <a:rect l="0" t="0" r="r" b="b"/>
              <a:pathLst>
                <a:path w="2602" h="963">
                  <a:moveTo>
                    <a:pt x="238" y="962"/>
                  </a:moveTo>
                  <a:lnTo>
                    <a:pt x="0" y="962"/>
                  </a:lnTo>
                  <a:lnTo>
                    <a:pt x="0" y="0"/>
                  </a:lnTo>
                  <a:lnTo>
                    <a:pt x="2601" y="0"/>
                  </a:lnTo>
                  <a:lnTo>
                    <a:pt x="2601" y="521"/>
                  </a:lnTo>
                </a:path>
              </a:pathLst>
            </a:custGeom>
            <a:noFill/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82"/>
            <p:cNvSpPr>
              <a:spLocks/>
            </p:cNvSpPr>
            <p:nvPr/>
          </p:nvSpPr>
          <p:spPr bwMode="auto">
            <a:xfrm>
              <a:off x="1165" y="1072"/>
              <a:ext cx="3439" cy="1076"/>
            </a:xfrm>
            <a:custGeom>
              <a:avLst/>
              <a:gdLst/>
              <a:ahLst/>
              <a:cxnLst>
                <a:cxn ang="0">
                  <a:pos x="287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3438" y="0"/>
                </a:cxn>
                <a:cxn ang="0">
                  <a:pos x="3438" y="291"/>
                </a:cxn>
                <a:cxn ang="0">
                  <a:pos x="3438" y="557"/>
                </a:cxn>
              </a:cxnLst>
              <a:rect l="0" t="0" r="r" b="b"/>
              <a:pathLst>
                <a:path w="3439" h="1076">
                  <a:moveTo>
                    <a:pt x="287" y="1075"/>
                  </a:moveTo>
                  <a:lnTo>
                    <a:pt x="0" y="1075"/>
                  </a:lnTo>
                  <a:lnTo>
                    <a:pt x="0" y="0"/>
                  </a:lnTo>
                  <a:lnTo>
                    <a:pt x="3438" y="0"/>
                  </a:lnTo>
                  <a:lnTo>
                    <a:pt x="3438" y="291"/>
                  </a:lnTo>
                  <a:lnTo>
                    <a:pt x="3438" y="557"/>
                  </a:lnTo>
                </a:path>
              </a:pathLst>
            </a:custGeom>
            <a:noFill/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83"/>
            <p:cNvSpPr>
              <a:spLocks/>
            </p:cNvSpPr>
            <p:nvPr/>
          </p:nvSpPr>
          <p:spPr bwMode="auto">
            <a:xfrm>
              <a:off x="1104" y="1008"/>
              <a:ext cx="4128" cy="1200"/>
            </a:xfrm>
            <a:custGeom>
              <a:avLst/>
              <a:gdLst/>
              <a:ahLst/>
              <a:cxnLst>
                <a:cxn ang="0">
                  <a:pos x="287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3438" y="0"/>
                </a:cxn>
                <a:cxn ang="0">
                  <a:pos x="3438" y="291"/>
                </a:cxn>
                <a:cxn ang="0">
                  <a:pos x="3438" y="557"/>
                </a:cxn>
              </a:cxnLst>
              <a:rect l="0" t="0" r="r" b="b"/>
              <a:pathLst>
                <a:path w="3439" h="1076">
                  <a:moveTo>
                    <a:pt x="287" y="1075"/>
                  </a:moveTo>
                  <a:lnTo>
                    <a:pt x="0" y="1075"/>
                  </a:lnTo>
                  <a:lnTo>
                    <a:pt x="0" y="0"/>
                  </a:lnTo>
                  <a:lnTo>
                    <a:pt x="3438" y="0"/>
                  </a:lnTo>
                  <a:lnTo>
                    <a:pt x="3438" y="291"/>
                  </a:lnTo>
                  <a:lnTo>
                    <a:pt x="3438" y="557"/>
                  </a:lnTo>
                </a:path>
              </a:pathLst>
            </a:custGeom>
            <a:noFill/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Rectangle 84"/>
          <p:cNvSpPr>
            <a:spLocks noChangeArrowheads="1"/>
          </p:cNvSpPr>
          <p:nvPr/>
        </p:nvSpPr>
        <p:spPr bwMode="blackWhite">
          <a:xfrm>
            <a:off x="2159000" y="2508250"/>
            <a:ext cx="860425" cy="1511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85"/>
          <p:cNvSpPr>
            <a:spLocks noChangeArrowheads="1"/>
          </p:cNvSpPr>
          <p:nvPr/>
        </p:nvSpPr>
        <p:spPr bwMode="auto">
          <a:xfrm rot="16200000">
            <a:off x="2247900" y="2400300"/>
            <a:ext cx="7048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PXI Express</a:t>
            </a:r>
          </a:p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 System</a:t>
            </a:r>
          </a:p>
          <a:p>
            <a:pPr>
              <a:lnSpc>
                <a:spcPct val="88000"/>
              </a:lnSpc>
            </a:pPr>
            <a:r>
              <a:rPr lang="en-US" sz="1800" b="1">
                <a:latin typeface="Arial" pitchFamily="34" charset="0"/>
              </a:rPr>
              <a:t>Timing Slot</a:t>
            </a:r>
          </a:p>
        </p:txBody>
      </p:sp>
      <p:grpSp>
        <p:nvGrpSpPr>
          <p:cNvPr id="122" name="Group 86"/>
          <p:cNvGrpSpPr>
            <a:grpSpLocks/>
          </p:cNvGrpSpPr>
          <p:nvPr/>
        </p:nvGrpSpPr>
        <p:grpSpPr bwMode="auto">
          <a:xfrm>
            <a:off x="5441950" y="2514600"/>
            <a:ext cx="1695450" cy="1511300"/>
            <a:chOff x="1960" y="1628"/>
            <a:chExt cx="1068" cy="952"/>
          </a:xfrm>
        </p:grpSpPr>
        <p:sp>
          <p:nvSpPr>
            <p:cNvPr id="123" name="Rectangle 87"/>
            <p:cNvSpPr>
              <a:spLocks noChangeArrowheads="1"/>
            </p:cNvSpPr>
            <p:nvPr/>
          </p:nvSpPr>
          <p:spPr bwMode="blackWhite">
            <a:xfrm>
              <a:off x="2265" y="1628"/>
              <a:ext cx="471" cy="95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88"/>
            <p:cNvSpPr>
              <a:spLocks noChangeArrowheads="1"/>
            </p:cNvSpPr>
            <p:nvPr/>
          </p:nvSpPr>
          <p:spPr bwMode="auto">
            <a:xfrm rot="16200000">
              <a:off x="2272" y="1557"/>
              <a:ext cx="444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r>
                <a:rPr lang="en-US" sz="1600" b="1">
                  <a:latin typeface="Arial" pitchFamily="34" charset="0"/>
                </a:rPr>
                <a:t>PXI Express</a:t>
              </a:r>
            </a:p>
            <a:p>
              <a:r>
                <a:rPr lang="en-US" sz="1600" b="1">
                  <a:latin typeface="Arial" pitchFamily="34" charset="0"/>
                </a:rPr>
                <a:t>Hybrid </a:t>
              </a:r>
            </a:p>
            <a:p>
              <a:r>
                <a:rPr lang="en-US" sz="1600" b="1">
                  <a:latin typeface="Arial" pitchFamily="34" charset="0"/>
                </a:rPr>
                <a:t>Peripheral</a:t>
              </a:r>
            </a:p>
          </p:txBody>
        </p:sp>
      </p:grpSp>
      <p:grpSp>
        <p:nvGrpSpPr>
          <p:cNvPr id="125" name="Group 89"/>
          <p:cNvGrpSpPr>
            <a:grpSpLocks/>
          </p:cNvGrpSpPr>
          <p:nvPr/>
        </p:nvGrpSpPr>
        <p:grpSpPr bwMode="auto">
          <a:xfrm>
            <a:off x="6686550" y="2501900"/>
            <a:ext cx="1695450" cy="1511300"/>
            <a:chOff x="1960" y="1628"/>
            <a:chExt cx="1068" cy="952"/>
          </a:xfrm>
        </p:grpSpPr>
        <p:sp>
          <p:nvSpPr>
            <p:cNvPr id="126" name="Rectangle 90"/>
            <p:cNvSpPr>
              <a:spLocks noChangeArrowheads="1"/>
            </p:cNvSpPr>
            <p:nvPr/>
          </p:nvSpPr>
          <p:spPr bwMode="blackWhite">
            <a:xfrm>
              <a:off x="2265" y="1628"/>
              <a:ext cx="471" cy="95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91"/>
            <p:cNvSpPr>
              <a:spLocks noChangeArrowheads="1"/>
            </p:cNvSpPr>
            <p:nvPr/>
          </p:nvSpPr>
          <p:spPr bwMode="auto">
            <a:xfrm rot="16200000">
              <a:off x="2272" y="1557"/>
              <a:ext cx="444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r>
                <a:rPr lang="en-US" sz="1600" b="1">
                  <a:latin typeface="Arial" pitchFamily="34" charset="0"/>
                </a:rPr>
                <a:t>PXI Express</a:t>
              </a:r>
            </a:p>
            <a:p>
              <a:r>
                <a:rPr lang="en-US" sz="1600" b="1">
                  <a:latin typeface="Arial" pitchFamily="34" charset="0"/>
                </a:rPr>
                <a:t>Hybrid </a:t>
              </a:r>
            </a:p>
            <a:p>
              <a:r>
                <a:rPr lang="en-US" sz="1600" b="1">
                  <a:latin typeface="Arial" pitchFamily="34" charset="0"/>
                </a:rPr>
                <a:t>Peripheral</a:t>
              </a:r>
            </a:p>
          </p:txBody>
        </p:sp>
      </p:grpSp>
      <p:grpSp>
        <p:nvGrpSpPr>
          <p:cNvPr id="128" name="Group 92"/>
          <p:cNvGrpSpPr>
            <a:grpSpLocks/>
          </p:cNvGrpSpPr>
          <p:nvPr/>
        </p:nvGrpSpPr>
        <p:grpSpPr bwMode="auto">
          <a:xfrm>
            <a:off x="3111500" y="2508250"/>
            <a:ext cx="1695450" cy="1511300"/>
            <a:chOff x="1960" y="1628"/>
            <a:chExt cx="1068" cy="952"/>
          </a:xfrm>
        </p:grpSpPr>
        <p:sp>
          <p:nvSpPr>
            <p:cNvPr id="129" name="Rectangle 93"/>
            <p:cNvSpPr>
              <a:spLocks noChangeArrowheads="1"/>
            </p:cNvSpPr>
            <p:nvPr/>
          </p:nvSpPr>
          <p:spPr bwMode="blackWhite">
            <a:xfrm>
              <a:off x="2265" y="1628"/>
              <a:ext cx="471" cy="95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94"/>
            <p:cNvSpPr>
              <a:spLocks noChangeArrowheads="1"/>
            </p:cNvSpPr>
            <p:nvPr/>
          </p:nvSpPr>
          <p:spPr bwMode="auto">
            <a:xfrm rot="16200000">
              <a:off x="2272" y="1557"/>
              <a:ext cx="444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r>
                <a:rPr lang="en-US" sz="1600" b="1">
                  <a:latin typeface="Arial" pitchFamily="34" charset="0"/>
                </a:rPr>
                <a:t>PXI Express</a:t>
              </a:r>
            </a:p>
            <a:p>
              <a:r>
                <a:rPr lang="en-US" sz="1600" b="1">
                  <a:latin typeface="Arial" pitchFamily="34" charset="0"/>
                </a:rPr>
                <a:t>Hybrid </a:t>
              </a:r>
            </a:p>
            <a:p>
              <a:r>
                <a:rPr lang="en-US" sz="1600" b="1">
                  <a:latin typeface="Arial" pitchFamily="34" charset="0"/>
                </a:rPr>
                <a:t>Peripheral</a:t>
              </a:r>
            </a:p>
          </p:txBody>
        </p:sp>
      </p:grpSp>
      <p:sp>
        <p:nvSpPr>
          <p:cNvPr id="131" name="Rectangle 95"/>
          <p:cNvSpPr>
            <a:spLocks noChangeArrowheads="1"/>
          </p:cNvSpPr>
          <p:nvPr/>
        </p:nvSpPr>
        <p:spPr bwMode="blackWhite">
          <a:xfrm>
            <a:off x="8027988" y="2514600"/>
            <a:ext cx="582612" cy="1511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 rot="16200000">
            <a:off x="7981950" y="2401888"/>
            <a:ext cx="7048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b="1">
                <a:latin typeface="Arial" pitchFamily="34" charset="0"/>
              </a:rPr>
              <a:t>PXI</a:t>
            </a:r>
          </a:p>
          <a:p>
            <a:r>
              <a:rPr lang="en-US" sz="1600" b="1">
                <a:latin typeface="Arial" pitchFamily="34" charset="0"/>
              </a:rPr>
              <a:t>Peripheral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48" grpId="0"/>
      <p:bldP spid="90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PCI Express &amp; </a:t>
            </a:r>
            <a:r>
              <a:rPr lang="en-US" sz="4000" cap="small" spc="300" dirty="0" err="1" smtClean="0">
                <a:solidFill>
                  <a:schemeClr val="bg1"/>
                </a:solidFill>
                <a:latin typeface="Book Antiqua" pitchFamily="18" charset="0"/>
              </a:rPr>
              <a:t>FlexRIO</a:t>
            </a:r>
            <a:endParaRPr lang="en-US" sz="4000" cap="small" spc="3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01000" cy="6096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</a:rPr>
              <a:t>FLEXRIO</a:t>
            </a:r>
          </a:p>
          <a:p>
            <a:pPr eaLnBrk="1" hangingPunct="1"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5800" y="2133600"/>
            <a:ext cx="563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err="1" smtClean="0">
                <a:latin typeface="Calibri" pitchFamily="34" charset="0"/>
              </a:rPr>
              <a:t>Upto</a:t>
            </a:r>
            <a:r>
              <a:rPr lang="en-US" sz="2400" kern="0" dirty="0" smtClean="0">
                <a:latin typeface="Calibri" pitchFamily="34" charset="0"/>
              </a:rPr>
              <a:t> 2 GS/</a:t>
            </a:r>
            <a:r>
              <a:rPr lang="en-US" sz="2400" kern="0" dirty="0" err="1" smtClean="0">
                <a:latin typeface="Calibri" pitchFamily="34" charset="0"/>
              </a:rPr>
              <a:t>s</a:t>
            </a:r>
            <a:r>
              <a:rPr lang="en-US" sz="2400" kern="0" dirty="0" smtClean="0">
                <a:latin typeface="Calibri" pitchFamily="34" charset="0"/>
              </a:rPr>
              <a:t> sampling speed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err="1" smtClean="0">
                <a:latin typeface="Calibri" pitchFamily="34" charset="0"/>
              </a:rPr>
              <a:t>Upto</a:t>
            </a:r>
            <a:r>
              <a:rPr lang="en-US" sz="2400" kern="0" dirty="0" smtClean="0">
                <a:latin typeface="Calibri" pitchFamily="34" charset="0"/>
              </a:rPr>
              <a:t> 32 channels @ 50 MS/</a:t>
            </a:r>
            <a:r>
              <a:rPr lang="en-US" sz="2400" kern="0" dirty="0" err="1" smtClean="0">
                <a:latin typeface="Calibri" pitchFamily="34" charset="0"/>
              </a:rPr>
              <a:t>s</a:t>
            </a:r>
            <a:endParaRPr lang="en-US" sz="2400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err="1" smtClean="0">
                <a:latin typeface="Calibri" pitchFamily="34" charset="0"/>
              </a:rPr>
              <a:t>Upto</a:t>
            </a:r>
            <a:r>
              <a:rPr lang="en-US" sz="2400" kern="0" dirty="0" smtClean="0">
                <a:latin typeface="Calibri" pitchFamily="34" charset="0"/>
              </a:rPr>
              <a:t> 16 – bit resolution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Xilinx </a:t>
            </a:r>
            <a:r>
              <a:rPr lang="en-US" sz="2400" kern="0" dirty="0" err="1" smtClean="0">
                <a:latin typeface="Calibri" pitchFamily="34" charset="0"/>
              </a:rPr>
              <a:t>Virtex</a:t>
            </a:r>
            <a:r>
              <a:rPr lang="en-US" sz="2400" kern="0" dirty="0" smtClean="0">
                <a:latin typeface="Calibri" pitchFamily="34" charset="0"/>
              </a:rPr>
              <a:t> – 5 LX 110 FPGA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Back end of PXI Express @</a:t>
            </a:r>
            <a:r>
              <a:rPr lang="en-US" sz="2400" kern="0" dirty="0" smtClean="0">
                <a:latin typeface="Calibri" pitchFamily="34" charset="0"/>
              </a:rPr>
              <a:t> </a:t>
            </a:r>
            <a:r>
              <a:rPr lang="en-US" sz="2400" kern="0" dirty="0" smtClean="0">
                <a:latin typeface="Calibri" pitchFamily="34" charset="0"/>
              </a:rPr>
              <a:t>24</a:t>
            </a:r>
            <a:r>
              <a:rPr lang="en-US" sz="2400" kern="0" dirty="0" smtClean="0">
                <a:latin typeface="Calibri" pitchFamily="34" charset="0"/>
              </a:rPr>
              <a:t> </a:t>
            </a:r>
            <a:r>
              <a:rPr lang="en-US" sz="2400" kern="0" dirty="0" smtClean="0">
                <a:latin typeface="Calibri" pitchFamily="34" charset="0"/>
              </a:rPr>
              <a:t>GB/</a:t>
            </a:r>
            <a:r>
              <a:rPr lang="en-US" sz="2400" kern="0" dirty="0" err="1" smtClean="0">
                <a:latin typeface="Calibri" pitchFamily="34" charset="0"/>
              </a:rPr>
              <a:t>s</a:t>
            </a:r>
            <a:endParaRPr lang="en-US" sz="2400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00200"/>
            <a:ext cx="2311696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03201232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590800"/>
            <a:ext cx="3411538" cy="2481893"/>
          </a:xfrm>
          <a:prstGeom prst="rect">
            <a:avLst/>
          </a:prstGeom>
        </p:spPr>
      </p:pic>
      <p:pic>
        <p:nvPicPr>
          <p:cNvPr id="13" name="Picture 12" descr="NI-PXIe-1085-chass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419600"/>
            <a:ext cx="44450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PXI Express &amp; </a:t>
            </a:r>
            <a:r>
              <a:rPr lang="en-US" sz="4000" cap="small" spc="300" dirty="0" err="1" smtClean="0">
                <a:solidFill>
                  <a:schemeClr val="bg1"/>
                </a:solidFill>
                <a:latin typeface="Book Antiqua" pitchFamily="18" charset="0"/>
              </a:rPr>
              <a:t>FlexRIO</a:t>
            </a:r>
            <a:endParaRPr lang="en-US" sz="4000" cap="small" spc="3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I-PXI-Programmable-Power-Suppli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00200"/>
            <a:ext cx="6350001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Application Case study</a:t>
            </a: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5800" y="16002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latin typeface="Calibri" pitchFamily="34" charset="0"/>
              </a:rPr>
              <a:t>Power Supply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Components</a:t>
            </a:r>
            <a:endParaRPr lang="en-US" sz="2400" kern="0" noProof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noProof="0" dirty="0" smtClean="0">
                <a:latin typeface="Calibri" pitchFamily="34" charset="0"/>
              </a:rPr>
              <a:t>PXI Express System with RTOS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FPGA Module</a:t>
            </a:r>
            <a:endParaRPr lang="en-US" sz="2400" kern="0" noProof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PLC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HMI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noProof="0" dirty="0" err="1" smtClean="0">
                <a:latin typeface="Calibri" pitchFamily="34" charset="0"/>
              </a:rPr>
              <a:t>LabVIEW</a:t>
            </a:r>
            <a:r>
              <a:rPr lang="en-US" sz="2400" kern="0" noProof="0" dirty="0" smtClean="0">
                <a:latin typeface="Calibri" pitchFamily="34" charset="0"/>
              </a:rPr>
              <a:t> based Host Computer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Interfacing with </a:t>
            </a:r>
            <a:r>
              <a:rPr lang="en-US" sz="2400" kern="0" dirty="0" err="1" smtClean="0">
                <a:latin typeface="Calibri" pitchFamily="34" charset="0"/>
              </a:rPr>
              <a:t>Keithley</a:t>
            </a:r>
            <a:r>
              <a:rPr lang="en-US" sz="2400" kern="0" dirty="0" smtClean="0">
                <a:latin typeface="Calibri" pitchFamily="34" charset="0"/>
              </a:rPr>
              <a:t> Data Logger</a:t>
            </a:r>
            <a:endParaRPr lang="en-US" sz="2400" kern="0" noProof="0" dirty="0" smtClean="0">
              <a:latin typeface="Calibri" pitchFamily="34" charset="0"/>
            </a:endParaRPr>
          </a:p>
        </p:txBody>
      </p:sp>
      <p:pic>
        <p:nvPicPr>
          <p:cNvPr id="14" name="Picture 13" descr="Rittal-SE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057400"/>
            <a:ext cx="2794001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Application Case study</a:t>
            </a: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 dirty="0" err="1"/>
              <a:t>www.ospl.in</a:t>
            </a:r>
            <a:endParaRPr lang="en-US" dirty="0"/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5800" y="1600200"/>
            <a:ext cx="480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latin typeface="Calibri" pitchFamily="34" charset="0"/>
              </a:rPr>
              <a:t>Power Supply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noProof="0" dirty="0" smtClean="0">
                <a:latin typeface="Calibri" pitchFamily="34" charset="0"/>
              </a:rPr>
              <a:t>Benefits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noProof="0" dirty="0" smtClean="0">
                <a:latin typeface="Calibri" pitchFamily="34" charset="0"/>
              </a:rPr>
              <a:t>Acquisition @ 1µs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Process loop rate @ 25kHz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noProof="0" dirty="0" smtClean="0">
                <a:latin typeface="Calibri" pitchFamily="34" charset="0"/>
              </a:rPr>
              <a:t>Interlock output within 5µs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Sequential States implemented at low cost and in STL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Interfaced third party devices over TCP/IP Ethernet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Local HMI for Experiment preparation</a:t>
            </a:r>
          </a:p>
        </p:txBody>
      </p:sp>
      <p:pic>
        <p:nvPicPr>
          <p:cNvPr id="14" name="Picture 13" descr="Rittal-SE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057400"/>
            <a:ext cx="2794001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800" spc="300" dirty="0" smtClean="0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n-US" sz="3600" spc="300" dirty="0" smtClean="0">
                <a:solidFill>
                  <a:schemeClr val="bg1"/>
                </a:solidFill>
                <a:latin typeface="Book Antiqua" pitchFamily="18" charset="0"/>
              </a:rPr>
              <a:t>LIENTELE</a:t>
            </a:r>
          </a:p>
        </p:txBody>
      </p:sp>
      <p:sp>
        <p:nvSpPr>
          <p:cNvPr id="163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6399" name="Picture 18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685800" y="1600200"/>
            <a:ext cx="480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noProof="0" dirty="0" err="1" smtClean="0">
                <a:latin typeface="Calibri" pitchFamily="34" charset="0"/>
              </a:rPr>
              <a:t>Aeros</a:t>
            </a:r>
            <a:r>
              <a:rPr lang="en-US" sz="2400" kern="0" dirty="0" smtClean="0">
                <a:latin typeface="Calibri" pitchFamily="34" charset="0"/>
              </a:rPr>
              <a:t>pace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noProof="0" dirty="0" smtClean="0">
                <a:latin typeface="Calibri" pitchFamily="34" charset="0"/>
              </a:rPr>
              <a:t>Defense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Physics Research</a:t>
            </a:r>
            <a:endParaRPr lang="en-US" sz="2400" kern="0" noProof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Process Plants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Education</a:t>
            </a:r>
          </a:p>
        </p:txBody>
      </p:sp>
      <p:pic>
        <p:nvPicPr>
          <p:cNvPr id="22" name="Picture 21" descr="essar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524000"/>
            <a:ext cx="2938157" cy="2650871"/>
          </a:xfrm>
          <a:prstGeom prst="rect">
            <a:avLst/>
          </a:prstGeom>
        </p:spPr>
      </p:pic>
      <p:pic>
        <p:nvPicPr>
          <p:cNvPr id="24" name="Picture 27" descr="it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86200"/>
            <a:ext cx="2238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Electrother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505200"/>
            <a:ext cx="26277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l&amp;-T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447800"/>
            <a:ext cx="239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5" descr="C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562600"/>
            <a:ext cx="1666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6" descr="746px-ABB-Logo_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114800"/>
            <a:ext cx="1828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adani grou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2362200"/>
            <a:ext cx="1466850" cy="1171575"/>
          </a:xfrm>
          <a:prstGeom prst="rect">
            <a:avLst/>
          </a:prstGeom>
        </p:spPr>
      </p:pic>
      <p:pic>
        <p:nvPicPr>
          <p:cNvPr id="31" name="Picture 30" descr="apollo_200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0" y="3124200"/>
            <a:ext cx="1905000" cy="1905000"/>
          </a:xfrm>
          <a:prstGeom prst="rect">
            <a:avLst/>
          </a:prstGeom>
        </p:spPr>
      </p:pic>
      <p:pic>
        <p:nvPicPr>
          <p:cNvPr id="32" name="Picture 21" descr="t&amp;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5029200"/>
            <a:ext cx="1695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8" descr="inducto_indi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4953000"/>
            <a:ext cx="1809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Welspu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9600" y="4953000"/>
            <a:ext cx="2209800" cy="1457325"/>
          </a:xfrm>
          <a:prstGeom prst="rect">
            <a:avLst/>
          </a:prstGeom>
        </p:spPr>
      </p:pic>
      <p:pic>
        <p:nvPicPr>
          <p:cNvPr id="26" name="Picture 31" descr="logo_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4572000"/>
            <a:ext cx="2743200" cy="628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800" spc="300" dirty="0" smtClean="0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n-US" sz="3600" spc="300" dirty="0" smtClean="0">
                <a:solidFill>
                  <a:schemeClr val="bg1"/>
                </a:solidFill>
                <a:latin typeface="Book Antiqua" pitchFamily="18" charset="0"/>
              </a:rPr>
              <a:t>LIENTELE IN </a:t>
            </a:r>
            <a:r>
              <a:rPr lang="en-US" spc="300" dirty="0" smtClean="0">
                <a:solidFill>
                  <a:schemeClr val="bg1"/>
                </a:solidFill>
                <a:latin typeface="Book Antiqua" pitchFamily="18" charset="0"/>
              </a:rPr>
              <a:t>P</a:t>
            </a:r>
            <a:r>
              <a:rPr lang="en-US" sz="3600" spc="300" dirty="0" smtClean="0">
                <a:solidFill>
                  <a:schemeClr val="bg1"/>
                </a:solidFill>
                <a:latin typeface="Book Antiqua" pitchFamily="18" charset="0"/>
              </a:rPr>
              <a:t>HYSICS</a:t>
            </a:r>
          </a:p>
        </p:txBody>
      </p:sp>
      <p:sp>
        <p:nvSpPr>
          <p:cNvPr id="163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6399" name="Picture 18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685800" y="16002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noProof="0" dirty="0" smtClean="0">
                <a:latin typeface="Calibri" pitchFamily="34" charset="0"/>
              </a:rPr>
              <a:t>Institute for </a:t>
            </a:r>
            <a:r>
              <a:rPr lang="en-US" sz="2400" kern="0" noProof="0" dirty="0" err="1" smtClean="0">
                <a:latin typeface="Calibri" pitchFamily="34" charset="0"/>
              </a:rPr>
              <a:t>Plasm</a:t>
            </a:r>
            <a:r>
              <a:rPr lang="en-US" sz="2400" kern="0" dirty="0" smtClean="0">
                <a:latin typeface="Calibri" pitchFamily="34" charset="0"/>
              </a:rPr>
              <a:t>a </a:t>
            </a:r>
            <a:r>
              <a:rPr lang="en-US" sz="2400" kern="0" dirty="0" err="1" smtClean="0">
                <a:latin typeface="Calibri" pitchFamily="34" charset="0"/>
              </a:rPr>
              <a:t>Resarch</a:t>
            </a:r>
            <a:endParaRPr lang="en-US" sz="2400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Raja </a:t>
            </a:r>
            <a:r>
              <a:rPr lang="en-US" sz="2400" kern="0" dirty="0" err="1" smtClean="0">
                <a:latin typeface="Calibri" pitchFamily="34" charset="0"/>
              </a:rPr>
              <a:t>Ramanna</a:t>
            </a:r>
            <a:r>
              <a:rPr lang="en-US" sz="2400" kern="0" dirty="0" smtClean="0">
                <a:latin typeface="Calibri" pitchFamily="34" charset="0"/>
              </a:rPr>
              <a:t> Center for Advanced Techniques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ITER India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BARC </a:t>
            </a:r>
            <a:r>
              <a:rPr lang="en-US" sz="2400" kern="0" dirty="0" smtClean="0">
                <a:latin typeface="Calibri" pitchFamily="34" charset="0"/>
              </a:rPr>
              <a:t>Mumbai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Tata Institute of Fundamental Research</a:t>
            </a:r>
            <a:endParaRPr lang="en-US" sz="2400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Physical Research Laboratory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National Physical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800" spc="300" dirty="0" smtClean="0">
                <a:solidFill>
                  <a:schemeClr val="bg1"/>
                </a:solidFill>
                <a:latin typeface="Book Antiqua" pitchFamily="18" charset="0"/>
              </a:rPr>
              <a:t>T</a:t>
            </a:r>
            <a:r>
              <a:rPr lang="en-US" sz="4000" spc="300" dirty="0" smtClean="0">
                <a:solidFill>
                  <a:schemeClr val="bg1"/>
                </a:solidFill>
                <a:latin typeface="Book Antiqua" pitchFamily="18" charset="0"/>
              </a:rPr>
              <a:t>HANK</a:t>
            </a:r>
            <a:r>
              <a:rPr lang="en-US" sz="4800" spc="300" dirty="0" smtClean="0">
                <a:solidFill>
                  <a:schemeClr val="bg1"/>
                </a:solidFill>
                <a:latin typeface="Book Antiqua" pitchFamily="18" charset="0"/>
              </a:rPr>
              <a:t> Y</a:t>
            </a:r>
            <a:r>
              <a:rPr lang="en-US" sz="4000" spc="300" dirty="0" smtClean="0">
                <a:solidFill>
                  <a:schemeClr val="bg1"/>
                </a:solidFill>
                <a:latin typeface="Book Antiqua" pitchFamily="18" charset="0"/>
              </a:rPr>
              <a:t>OU</a:t>
            </a:r>
            <a:endParaRPr lang="en-US" sz="3600" spc="3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15240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00113">
              <a:defRPr/>
            </a:pPr>
            <a:endParaRPr lang="en-US" sz="2600" b="1" u="sng" dirty="0" smtClean="0">
              <a:solidFill>
                <a:srgbClr val="333399"/>
              </a:solidFill>
              <a:latin typeface="Calibri" pitchFamily="34" charset="0"/>
            </a:endParaRPr>
          </a:p>
          <a:p>
            <a:pPr marL="900113">
              <a:defRPr/>
            </a:pPr>
            <a:r>
              <a:rPr lang="en-US" sz="2600" dirty="0" smtClean="0">
                <a:solidFill>
                  <a:srgbClr val="333399"/>
                </a:solidFill>
                <a:latin typeface="Calibri" pitchFamily="34" charset="0"/>
              </a:rPr>
              <a:t>SANDEEP SHAH</a:t>
            </a:r>
          </a:p>
          <a:p>
            <a:pPr marL="900113">
              <a:defRPr/>
            </a:pPr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sandeep@ospl.in</a:t>
            </a:r>
          </a:p>
          <a:p>
            <a:pPr marL="900113">
              <a:defRPr/>
            </a:pPr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+91 98 7959 8085</a:t>
            </a:r>
          </a:p>
          <a:p>
            <a:pPr marL="900113">
              <a:defRPr/>
            </a:pPr>
            <a:endParaRPr lang="en-US" sz="2600" dirty="0" smtClean="0">
              <a:solidFill>
                <a:srgbClr val="333399"/>
              </a:solidFill>
              <a:latin typeface="Calibri" pitchFamily="34" charset="0"/>
            </a:endParaRPr>
          </a:p>
          <a:p>
            <a:pPr marL="3679825" defTabSz="3055938">
              <a:tabLst>
                <a:tab pos="3582988" algn="l"/>
              </a:tabLst>
              <a:defRPr/>
            </a:pPr>
            <a:endParaRPr lang="en-US" sz="2000" b="1" dirty="0" smtClean="0">
              <a:solidFill>
                <a:srgbClr val="333399"/>
              </a:solidFill>
              <a:latin typeface="Calibri" pitchFamily="34" charset="0"/>
            </a:endParaRPr>
          </a:p>
          <a:p>
            <a:pPr marL="3679825" defTabSz="3055938">
              <a:tabLst>
                <a:tab pos="3582988" algn="l"/>
              </a:tabLst>
              <a:defRPr/>
            </a:pPr>
            <a:endParaRPr lang="en-US" sz="2000" b="1" dirty="0" smtClean="0">
              <a:solidFill>
                <a:srgbClr val="333399"/>
              </a:solidFill>
              <a:latin typeface="Calibri" pitchFamily="34" charset="0"/>
            </a:endParaRPr>
          </a:p>
          <a:p>
            <a:pPr marL="3679825" defTabSz="3055938">
              <a:tabLst>
                <a:tab pos="3582988" algn="l"/>
              </a:tabLst>
              <a:defRPr/>
            </a:pPr>
            <a:endParaRPr lang="en-US" sz="2000" b="1" dirty="0" smtClean="0">
              <a:solidFill>
                <a:srgbClr val="333399"/>
              </a:solidFill>
              <a:latin typeface="Calibri" pitchFamily="34" charset="0"/>
            </a:endParaRPr>
          </a:p>
          <a:p>
            <a:pPr marL="3679825" defTabSz="3055938">
              <a:tabLst>
                <a:tab pos="3582988" algn="l"/>
              </a:tabLst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Calibri" pitchFamily="34" charset="0"/>
              </a:rPr>
              <a:t>Optimized </a:t>
            </a:r>
            <a:r>
              <a:rPr lang="en-US" sz="2000" b="1" dirty="0">
                <a:solidFill>
                  <a:srgbClr val="333399"/>
                </a:solidFill>
                <a:latin typeface="Calibri" pitchFamily="34" charset="0"/>
              </a:rPr>
              <a:t>Solutions Pvt Ltd</a:t>
            </a:r>
            <a:endParaRPr lang="en-US" sz="2000" b="1" dirty="0" smtClean="0">
              <a:solidFill>
                <a:srgbClr val="333399"/>
              </a:solidFill>
              <a:latin typeface="Calibri" pitchFamily="34" charset="0"/>
            </a:endParaRPr>
          </a:p>
          <a:p>
            <a:pPr marL="3679825" defTabSz="3055938">
              <a:tabLst>
                <a:tab pos="3582988" algn="l"/>
              </a:tabLst>
              <a:defRPr/>
            </a:pPr>
            <a:r>
              <a:rPr lang="en-US" sz="2000" dirty="0" err="1" smtClean="0">
                <a:solidFill>
                  <a:srgbClr val="333399"/>
                </a:solidFill>
                <a:latin typeface="Calibri" pitchFamily="34" charset="0"/>
              </a:rPr>
              <a:t>Ahmedabad</a:t>
            </a:r>
            <a:r>
              <a:rPr lang="en-US" sz="2000" dirty="0" smtClean="0">
                <a:solidFill>
                  <a:srgbClr val="333399"/>
                </a:solidFill>
                <a:latin typeface="Calibri" pitchFamily="34" charset="0"/>
              </a:rPr>
              <a:t>, INDIA</a:t>
            </a:r>
          </a:p>
          <a:p>
            <a:pPr marL="3679825" defTabSz="3055938">
              <a:tabLst>
                <a:tab pos="3582988" algn="l"/>
              </a:tabLst>
              <a:defRPr/>
            </a:pPr>
            <a:r>
              <a:rPr lang="en-US" sz="2000" dirty="0" smtClean="0">
                <a:solidFill>
                  <a:srgbClr val="333399"/>
                </a:solidFill>
                <a:latin typeface="Calibri" pitchFamily="34" charset="0"/>
              </a:rPr>
              <a:t>      /</a:t>
            </a:r>
            <a:r>
              <a:rPr lang="en-US" sz="2000" dirty="0" err="1" smtClean="0">
                <a:solidFill>
                  <a:srgbClr val="333399"/>
                </a:solidFill>
                <a:latin typeface="Calibri" pitchFamily="34" charset="0"/>
              </a:rPr>
              <a:t>optimizedsolutions</a:t>
            </a:r>
            <a:r>
              <a:rPr lang="en-US" sz="2000" dirty="0" smtClean="0">
                <a:solidFill>
                  <a:srgbClr val="333399"/>
                </a:solidFill>
                <a:latin typeface="Calibri" pitchFamily="34" charset="0"/>
              </a:rPr>
              <a:t> </a:t>
            </a:r>
          </a:p>
          <a:p>
            <a:pPr marL="3679825" defTabSz="3055938">
              <a:tabLst>
                <a:tab pos="3582988" algn="l"/>
              </a:tabLst>
              <a:defRPr/>
            </a:pPr>
            <a:endParaRPr lang="en-US" sz="2000" dirty="0" smtClean="0">
              <a:solidFill>
                <a:srgbClr val="333399"/>
              </a:solidFill>
              <a:latin typeface="Calibri" pitchFamily="34" charset="0"/>
            </a:endParaRPr>
          </a:p>
          <a:p>
            <a:pPr marL="190500" algn="ctr" defTabSz="3055938">
              <a:tabLst>
                <a:tab pos="3582988" algn="l"/>
              </a:tabLst>
              <a:defRPr/>
            </a:pPr>
            <a:r>
              <a:rPr lang="en-US" sz="2000" dirty="0" err="1" smtClean="0">
                <a:solidFill>
                  <a:srgbClr val="333399"/>
                </a:solidFill>
                <a:latin typeface="Calibri" pitchFamily="34" charset="0"/>
              </a:rPr>
              <a:t>www.optimized.solutions</a:t>
            </a:r>
            <a:endParaRPr lang="en-US" sz="2000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19461" name="Picture 13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e-facebook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800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 dirty="0"/>
              <a:t>www.ospl.in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algn="just" eaLnBrk="1" hangingPunct="1">
              <a:buSzPct val="50000"/>
              <a:buFont typeface="Wingdings" pitchFamily="2" charset="2"/>
              <a:buNone/>
            </a:pPr>
            <a:endParaRPr lang="en-US" sz="1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buSzPct val="50000"/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ISO 9001:2008 certified Test, Measurement &amp; Automation Solutions Provider</a:t>
            </a:r>
          </a:p>
          <a:p>
            <a:pPr algn="just" eaLnBrk="1" hangingPunct="1">
              <a:buSzPct val="50000"/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Team of Electronics, Instrumentation &amp; Electrical Engineers</a:t>
            </a:r>
          </a:p>
          <a:p>
            <a:pPr algn="just" eaLnBrk="1" hangingPunct="1">
              <a:buSzPct val="50000"/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Technology Partnership</a:t>
            </a:r>
          </a:p>
          <a:p>
            <a:pPr algn="just" eaLnBrk="1" hangingPunct="1">
              <a:buSzPct val="50000"/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Optimized Solutions</a:t>
            </a:r>
          </a:p>
        </p:txBody>
      </p:sp>
      <p:pic>
        <p:nvPicPr>
          <p:cNvPr id="5127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T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735" y="4495800"/>
            <a:ext cx="20028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Schnei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733800"/>
            <a:ext cx="137948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NI Logo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3733800"/>
            <a:ext cx="1905000" cy="52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Anritsu-logo-stack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4572000"/>
            <a:ext cx="1615889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638800" y="1752600"/>
            <a:ext cx="3352800" cy="41148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Area of Improvement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0800" y="2895600"/>
            <a:ext cx="2590800" cy="2057400"/>
          </a:xfrm>
          <a:prstGeom prst="ellipse">
            <a:avLst/>
          </a:prstGeom>
          <a:solidFill>
            <a:schemeClr val="bg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libri"/>
              </a:rPr>
              <a:t>Processing Time</a:t>
            </a:r>
            <a:endParaRPr lang="en-US" dirty="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24200" y="1452245"/>
            <a:ext cx="2590800" cy="2057400"/>
          </a:xfrm>
          <a:prstGeom prst="ellipse">
            <a:avLst/>
          </a:prstGeom>
          <a:solidFill>
            <a:schemeClr val="bg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libri"/>
              </a:rPr>
              <a:t>Sampling Time</a:t>
            </a:r>
            <a:endParaRPr lang="en-US" dirty="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Control System limits</a:t>
            </a: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 dirty="0" err="1"/>
              <a:t>www.ospl.in</a:t>
            </a:r>
            <a:endParaRPr lang="en-US" dirty="0"/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128645"/>
            <a:ext cx="1609725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724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Plant/ Machine</a:t>
            </a:r>
            <a:endParaRPr lang="en-US" dirty="0"/>
          </a:p>
        </p:txBody>
      </p:sp>
      <p:pic>
        <p:nvPicPr>
          <p:cNvPr id="12" name="Picture 11" descr="AD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711056"/>
            <a:ext cx="1752600" cy="14893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0" y="328104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PV Quantize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5400000">
            <a:off x="6515100" y="1490345"/>
            <a:ext cx="533400" cy="21336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Controll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3124200"/>
            <a:ext cx="1524000" cy="1499016"/>
          </a:xfrm>
          <a:prstGeom prst="rect">
            <a:avLst/>
          </a:prstGeom>
        </p:spPr>
      </p:pic>
      <p:sp>
        <p:nvSpPr>
          <p:cNvPr id="23" name="Bent Arrow 22"/>
          <p:cNvSpPr/>
          <p:nvPr/>
        </p:nvSpPr>
        <p:spPr>
          <a:xfrm rot="10800000">
            <a:off x="6019800" y="4881245"/>
            <a:ext cx="1828800" cy="6096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 descr="Quantiz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347845"/>
            <a:ext cx="2971800" cy="1824355"/>
          </a:xfrm>
          <a:prstGeom prst="rect">
            <a:avLst/>
          </a:prstGeom>
        </p:spPr>
      </p:pic>
      <p:sp>
        <p:nvSpPr>
          <p:cNvPr id="25" name="Bent Arrow 24"/>
          <p:cNvSpPr/>
          <p:nvPr/>
        </p:nvSpPr>
        <p:spPr>
          <a:xfrm>
            <a:off x="1066800" y="2138045"/>
            <a:ext cx="2286000" cy="6096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6200000">
            <a:off x="1752600" y="4576445"/>
            <a:ext cx="609600" cy="1676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58200" y="2519045"/>
            <a:ext cx="45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</a:t>
            </a:r>
          </a:p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O</a:t>
            </a:r>
          </a:p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E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O</a:t>
            </a:r>
          </a:p>
          <a:p>
            <a:pPr algn="ctr"/>
            <a:r>
              <a:rPr lang="en-US" dirty="0" smtClean="0"/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66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CV Output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4114800"/>
            <a:ext cx="2590800" cy="2057400"/>
          </a:xfrm>
          <a:prstGeom prst="ellipse">
            <a:avLst/>
          </a:prstGeom>
          <a:solidFill>
            <a:schemeClr val="bg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libri"/>
              </a:rPr>
              <a:t>Update Time</a:t>
            </a:r>
            <a:endParaRPr lang="en-US" dirty="0">
              <a:solidFill>
                <a:schemeClr val="accent3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31" grpId="1" animBg="1"/>
      <p:bldP spid="27" grpId="0" animBg="1"/>
      <p:bldP spid="10" grpId="0"/>
      <p:bldP spid="13" grpId="0"/>
      <p:bldP spid="21" grpId="0" animBg="1"/>
      <p:bldP spid="23" grpId="0" animBg="1"/>
      <p:bldP spid="25" grpId="0" animBg="1"/>
      <p:bldP spid="26" grpId="0" animBg="1"/>
      <p:bldP spid="28" grpId="0"/>
      <p:bldP spid="28" grpId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Control System Platforms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2672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Discrete Control Systems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Microcontrollers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Programmable Logic Controllers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Programmable Automation Controllers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Distributed Control Systems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FPGA</a:t>
            </a: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err="1" smtClean="0">
                <a:solidFill>
                  <a:schemeClr val="bg1"/>
                </a:solidFill>
                <a:latin typeface="Book Antiqua" pitchFamily="18" charset="0"/>
              </a:rPr>
              <a:t>IndustrialBuses</a:t>
            </a:r>
            <a:endParaRPr lang="en-US" sz="4000" cap="small" spc="3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267200"/>
          </a:xfrm>
          <a:noFill/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alibri" pitchFamily="34" charset="0"/>
              </a:rPr>
              <a:t>Modbus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err="1" smtClean="0">
                <a:latin typeface="Calibri" pitchFamily="34" charset="0"/>
              </a:rPr>
              <a:t>Profibus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err="1" smtClean="0">
                <a:latin typeface="Calibri" pitchFamily="34" charset="0"/>
              </a:rPr>
              <a:t>Profinet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err="1" smtClean="0">
                <a:latin typeface="Calibri" pitchFamily="34" charset="0"/>
              </a:rPr>
              <a:t>EtherCAT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Ethernet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Foundation </a:t>
            </a:r>
            <a:r>
              <a:rPr lang="en-US" sz="2400" dirty="0" err="1" smtClean="0">
                <a:latin typeface="Calibri" pitchFamily="34" charset="0"/>
              </a:rPr>
              <a:t>Fieldbus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CAMAC</a:t>
            </a: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0600" y="1676400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DeviceNet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CANopen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µTCA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USB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PCI Express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  <p:bldP spid="8" grpId="0" build="p"/>
      <p:bldP spid="8" grpId="2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Data Buses</a:t>
            </a: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irewir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362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pciexpr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76600"/>
            <a:ext cx="2133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1457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114800"/>
            <a:ext cx="1409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24000" y="2743200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>
                <a:latin typeface="Helvetica"/>
              </a:rPr>
              <a:t>PCI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90800" y="3581400"/>
            <a:ext cx="198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GPIB</a:t>
            </a:r>
          </a:p>
        </p:txBody>
      </p:sp>
      <p:pic>
        <p:nvPicPr>
          <p:cNvPr id="16" name="Picture 10" descr="clog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334000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743200" y="4572000"/>
            <a:ext cx="3508375" cy="584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200" b="1">
                <a:solidFill>
                  <a:srgbClr val="990000"/>
                </a:solidFill>
                <a:latin typeface="Arial" pitchFamily="34" charset="0"/>
              </a:rPr>
              <a:t>Gigabit</a:t>
            </a:r>
            <a:r>
              <a:rPr lang="en-US" sz="3200">
                <a:solidFill>
                  <a:srgbClr val="990000"/>
                </a:solidFill>
                <a:latin typeface="Arial" pitchFamily="34" charset="0"/>
              </a:rPr>
              <a:t> </a:t>
            </a:r>
            <a:r>
              <a:rPr lang="en-US" sz="3200" b="1">
                <a:solidFill>
                  <a:srgbClr val="990000"/>
                </a:solidFill>
                <a:latin typeface="Arial" pitchFamily="34" charset="0"/>
              </a:rPr>
              <a:t>Ethernet</a:t>
            </a:r>
            <a:r>
              <a:rPr lang="en-US" sz="3200">
                <a:latin typeface="Arial Black" pitchFamily="34" charset="0"/>
              </a:rPr>
              <a:t> 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419600" y="2209800"/>
            <a:ext cx="2867025" cy="584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200" b="1">
                <a:solidFill>
                  <a:srgbClr val="990000"/>
                </a:solidFill>
                <a:latin typeface="Arial" pitchFamily="34" charset="0"/>
              </a:rPr>
              <a:t>Fast Ethernet</a:t>
            </a:r>
            <a:r>
              <a:rPr lang="en-US" sz="1800" b="1">
                <a:solidFill>
                  <a:srgbClr val="99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219200" y="4973638"/>
            <a:ext cx="2133600" cy="579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3300"/>
                </a:solidFill>
                <a:latin typeface="Arial" pitchFamily="34" charset="0"/>
              </a:rPr>
              <a:t>VMEbus</a:t>
            </a:r>
          </a:p>
        </p:txBody>
      </p:sp>
      <p:pic>
        <p:nvPicPr>
          <p:cNvPr id="20" name="Picture 15" descr="284705?role=previ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1600200"/>
            <a:ext cx="27717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9125" y="4614863"/>
            <a:ext cx="800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2133600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Performance</a:t>
            </a:r>
            <a:endParaRPr lang="en-US" sz="4000" cap="small" spc="3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8382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PCI Express &amp; FPGA</a:t>
            </a: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09600" y="33528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FPGA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Programmable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Logic in Hardware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Flexibility of Field/Site Changes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Speed of Hardware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09600" y="2133600"/>
            <a:ext cx="548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PCI Express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Bandwidth x16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Calibri" pitchFamily="34" charset="0"/>
              </a:rPr>
              <a:t>Gen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3: 	24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GB/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12" descr="pcie-6321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057400"/>
            <a:ext cx="2540000" cy="1854200"/>
          </a:xfrm>
          <a:prstGeom prst="rect">
            <a:avLst/>
          </a:prstGeom>
        </p:spPr>
      </p:pic>
      <p:pic>
        <p:nvPicPr>
          <p:cNvPr id="14" name="Picture 13" descr="ez1cusb_3d-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886200"/>
            <a:ext cx="1981200" cy="171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PXI Express, </a:t>
            </a:r>
            <a:r>
              <a:rPr lang="en-US" sz="4000" cap="small" spc="300" dirty="0" err="1" smtClean="0">
                <a:solidFill>
                  <a:schemeClr val="bg1"/>
                </a:solidFill>
                <a:latin typeface="Book Antiqua" pitchFamily="18" charset="0"/>
              </a:rPr>
              <a:t>FlexRIO</a:t>
            </a:r>
            <a:r>
              <a:rPr lang="en-US" sz="4000" cap="small" spc="300" dirty="0" smtClean="0">
                <a:solidFill>
                  <a:schemeClr val="bg1"/>
                </a:solidFill>
                <a:latin typeface="Book Antiqua" pitchFamily="18" charset="0"/>
              </a:rPr>
              <a:t> &amp; PLC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01000" cy="6096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</a:rPr>
              <a:t>PXI Express Switch</a:t>
            </a:r>
          </a:p>
          <a:p>
            <a:pPr eaLnBrk="1" hangingPunct="1"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  <a:noFill/>
        </p:spPr>
        <p:txBody>
          <a:bodyPr/>
          <a:lstStyle/>
          <a:p>
            <a:r>
              <a:rPr lang="en-US"/>
              <a:t>www.ospl.in</a:t>
            </a:r>
          </a:p>
        </p:txBody>
      </p:sp>
      <p:pic>
        <p:nvPicPr>
          <p:cNvPr id="11271" name="Picture 9" descr="Optimized Logo.i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943600"/>
            <a:ext cx="628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7315200" cy="3025422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5800" y="5105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 GB/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Sustained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 Rate for each slot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  <p:bldP spid="1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408</Words>
  <Application>Microsoft Macintosh PowerPoint</Application>
  <PresentationFormat>On-screen Show (4:3)</PresentationFormat>
  <Paragraphs>178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High Speed Control System with PCIeXpress &amp; FPGA</vt:lpstr>
      <vt:lpstr>Optimized Solutions</vt:lpstr>
      <vt:lpstr>Control System limits</vt:lpstr>
      <vt:lpstr>Control System Platforms</vt:lpstr>
      <vt:lpstr>IndustrialBuses</vt:lpstr>
      <vt:lpstr>Data Buses</vt:lpstr>
      <vt:lpstr>Performance</vt:lpstr>
      <vt:lpstr>PCI Express &amp; FPGA</vt:lpstr>
      <vt:lpstr>PXI Express, FlexRIO &amp; PLC</vt:lpstr>
      <vt:lpstr>Slide 10</vt:lpstr>
      <vt:lpstr>PCI Express &amp; FlexRIO</vt:lpstr>
      <vt:lpstr>PXI Express &amp; FlexRIO</vt:lpstr>
      <vt:lpstr>Application Case study</vt:lpstr>
      <vt:lpstr>Application Case study</vt:lpstr>
      <vt:lpstr>CLIENTELE</vt:lpstr>
      <vt:lpstr>CLIENTELE IN PHYSICS</vt:lpstr>
      <vt:lpstr>THANK YOU</vt:lpstr>
    </vt:vector>
  </TitlesOfParts>
  <Company>Optimized Solutions Pvt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Sandeep Shah</dc:creator>
  <cp:lastModifiedBy>Sandeep Shah</cp:lastModifiedBy>
  <cp:revision>573</cp:revision>
  <dcterms:created xsi:type="dcterms:W3CDTF">2015-04-20T04:09:03Z</dcterms:created>
  <dcterms:modified xsi:type="dcterms:W3CDTF">2015-04-20T04:19:10Z</dcterms:modified>
</cp:coreProperties>
</file>